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5"/>
  </p:notesMasterIdLst>
  <p:handoutMasterIdLst>
    <p:handoutMasterId r:id="rId16"/>
  </p:handoutMasterIdLst>
  <p:sldIdLst>
    <p:sldId id="406" r:id="rId2"/>
    <p:sldId id="407" r:id="rId3"/>
    <p:sldId id="393" r:id="rId4"/>
    <p:sldId id="398" r:id="rId5"/>
    <p:sldId id="360" r:id="rId6"/>
    <p:sldId id="359" r:id="rId7"/>
    <p:sldId id="402" r:id="rId8"/>
    <p:sldId id="397" r:id="rId9"/>
    <p:sldId id="401" r:id="rId10"/>
    <p:sldId id="410" r:id="rId11"/>
    <p:sldId id="412" r:id="rId12"/>
    <p:sldId id="417" r:id="rId13"/>
    <p:sldId id="409" r:id="rId14"/>
  </p:sldIdLst>
  <p:sldSz cx="9144000" cy="5143500" type="screen16x9"/>
  <p:notesSz cx="6858000" cy="9144000"/>
  <p:defaultTextStyle>
    <a:defPPr>
      <a:defRPr lang="en-US"/>
    </a:defPPr>
    <a:lvl1pPr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1" userDrawn="1">
          <p15:clr>
            <a:srgbClr val="A4A3A4"/>
          </p15:clr>
        </p15:guide>
        <p15:guide id="2" pos="2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20FC"/>
    <a:srgbClr val="FDB813"/>
    <a:srgbClr val="C5F4FF"/>
    <a:srgbClr val="CCFFCC"/>
    <a:srgbClr val="8CC63F"/>
    <a:srgbClr val="DBA5B4"/>
    <a:srgbClr val="FFBFD0"/>
    <a:srgbClr val="FFCC99"/>
    <a:srgbClr val="00B0DA"/>
    <a:srgbClr val="F19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7" autoAdjust="0"/>
    <p:restoredTop sz="74119" autoAdjust="0"/>
  </p:normalViewPr>
  <p:slideViewPr>
    <p:cSldViewPr snapToGrid="0">
      <p:cViewPr varScale="1">
        <p:scale>
          <a:sx n="104" d="100"/>
          <a:sy n="104" d="100"/>
        </p:scale>
        <p:origin x="1592" y="184"/>
      </p:cViewPr>
      <p:guideLst>
        <p:guide orient="horz" pos="971"/>
        <p:guide pos="2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99E1-2F6C-1143-9DF8-8ECBCD01D041}" type="datetimeFigureOut">
              <a:rPr lang="en-US" smtClean="0"/>
              <a:pPr/>
              <a:t>6/28/18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54D96-FAC3-2D49-827B-F309FAD9DE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761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05C4898A-41A8-49D6-8E48-9D853EBFDD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7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- LEARN:</a:t>
            </a:r>
          </a:p>
          <a:p>
            <a:r>
              <a:rPr lang="en-GB" baseline="0" dirty="0"/>
              <a:t>   - Build 2 applications using 5 Watson Cognitive services</a:t>
            </a:r>
          </a:p>
          <a:p>
            <a:r>
              <a:rPr lang="en-GB" baseline="0" dirty="0"/>
              <a:t>   - Conversation, Discovery, NLU, Visual Recognition, Language Translation</a:t>
            </a:r>
          </a:p>
          <a:p>
            <a:r>
              <a:rPr lang="en-GB" baseline="0" dirty="0"/>
              <a:t>   - All built using Node-RED, with minimal coding</a:t>
            </a:r>
          </a:p>
          <a:p>
            <a:endParaRPr lang="en-GB" baseline="0" dirty="0"/>
          </a:p>
          <a:p>
            <a:r>
              <a:rPr lang="en-GB" baseline="0" dirty="0"/>
              <a:t>- BUILD: </a:t>
            </a:r>
          </a:p>
          <a:p>
            <a:r>
              <a:rPr lang="en-GB" baseline="0" dirty="0"/>
              <a:t>   - GDPR Advisor chatbot</a:t>
            </a:r>
          </a:p>
          <a:p>
            <a:r>
              <a:rPr lang="en-GB" baseline="0" dirty="0"/>
              <a:t>   - Insurance Claims app</a:t>
            </a:r>
          </a:p>
          <a:p>
            <a:r>
              <a:rPr lang="en-GB" baseline="0" dirty="0"/>
              <a:t>   - Build your own basic prototype</a:t>
            </a:r>
          </a:p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85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Our third prototype will use Watson NLU to provide a cognitive text analysis of either some raw text or a web page</a:t>
            </a:r>
          </a:p>
          <a:p>
            <a:pPr marL="171450" indent="-171450">
              <a:buFontTx/>
              <a:buChar char="-"/>
            </a:pPr>
            <a:endParaRPr lang="en-GB" baseline="0" dirty="0"/>
          </a:p>
          <a:p>
            <a:pPr marL="171450" indent="-171450">
              <a:buFontTx/>
              <a:buChar char="-"/>
            </a:pPr>
            <a:r>
              <a:rPr lang="en-GB" baseline="0" dirty="0"/>
              <a:t>It uses Node-RED dashboarding to display the analysis, which includes document emotion, entities discovered and the sentiment attached to these within the document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28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Finally we have an app that uses Watson Language Translator that can automatically translate and resubmit personal tweets that have a qualifying hashtag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This could be great for global organisations wanting to get messages across to customers around the world!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16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3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15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- LEARN &amp; BUILD:</a:t>
            </a:r>
          </a:p>
          <a:p>
            <a:r>
              <a:rPr lang="en-GB" baseline="0" dirty="0"/>
              <a:t>   - Build 4 applications using 6 Watson Cognitive services via IBM Cloud</a:t>
            </a:r>
          </a:p>
          <a:p>
            <a:r>
              <a:rPr lang="en-GB" baseline="0" dirty="0"/>
              <a:t>   - All built using Node-RED, with minimal coding</a:t>
            </a:r>
          </a:p>
          <a:p>
            <a:endParaRPr lang="en-GB" baseline="0" dirty="0"/>
          </a:p>
          <a:p>
            <a:r>
              <a:rPr lang="en-GB" baseline="0" dirty="0"/>
              <a:t>- BUILD: </a:t>
            </a:r>
          </a:p>
          <a:p>
            <a:r>
              <a:rPr lang="en-GB" baseline="0" dirty="0"/>
              <a:t>   - Mobile Phone Advisor chatbot</a:t>
            </a:r>
          </a:p>
          <a:p>
            <a:r>
              <a:rPr lang="en-GB" baseline="0" dirty="0"/>
              <a:t>   - Drone Inspection simulator</a:t>
            </a:r>
          </a:p>
          <a:p>
            <a:r>
              <a:rPr lang="en-GB" baseline="0" dirty="0"/>
              <a:t>   - Cognitive Text Analyser</a:t>
            </a:r>
          </a:p>
          <a:p>
            <a:r>
              <a:rPr lang="en-GB" baseline="0" dirty="0"/>
              <a:t>   - Twitter Auto-Language Translator</a:t>
            </a:r>
          </a:p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82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- Watson Assistant, Discovery, NLU, Visual Recognition, Watson Studio, Language Translation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9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Cognitive </a:t>
            </a:r>
            <a:r>
              <a:rPr lang="en-GB" baseline="0" dirty="0"/>
              <a:t>Lab 1 will have you working on building a CHATBOT</a:t>
            </a:r>
          </a:p>
          <a:p>
            <a:r>
              <a:rPr lang="en-GB" baseline="0" dirty="0"/>
              <a:t>- By the end of the lab your chatbot should:</a:t>
            </a:r>
          </a:p>
          <a:p>
            <a:r>
              <a:rPr lang="en-GB" baseline="0" dirty="0"/>
              <a:t>   - work using a number of different UIs</a:t>
            </a:r>
          </a:p>
          <a:p>
            <a:r>
              <a:rPr lang="en-GB" baseline="0" dirty="0"/>
              <a:t>   - use Watson Assistant to answer BASIC questions to </a:t>
            </a:r>
          </a:p>
          <a:p>
            <a:r>
              <a:rPr lang="en-GB" baseline="0" dirty="0"/>
              <a:t>     help find a new mobile phone and contract for a user  </a:t>
            </a:r>
          </a:p>
          <a:p>
            <a:r>
              <a:rPr lang="en-GB" baseline="0" dirty="0"/>
              <a:t>   - use Watson NLU to grade the SENTIMENT of a review you </a:t>
            </a:r>
          </a:p>
          <a:p>
            <a:r>
              <a:rPr lang="en-GB" baseline="0" dirty="0"/>
              <a:t>     can submit about a phone</a:t>
            </a:r>
          </a:p>
          <a:p>
            <a:r>
              <a:rPr lang="en-GB" baseline="0" dirty="0"/>
              <a:t>   - use Watson Discovery to answer more SPECIFIC </a:t>
            </a:r>
          </a:p>
          <a:p>
            <a:r>
              <a:rPr lang="en-GB" baseline="0" dirty="0"/>
              <a:t>     'support' type questions</a:t>
            </a:r>
          </a:p>
          <a:p>
            <a:r>
              <a:rPr lang="en-GB" baseline="0" dirty="0"/>
              <a:t>   - provide the most APPROPRIATE RESPONSE from these </a:t>
            </a:r>
          </a:p>
          <a:p>
            <a:r>
              <a:rPr lang="en-GB" baseline="0" dirty="0"/>
              <a:t>     services based on a confidence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80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We will use Watson Assistant and Watson Discovery to  </a:t>
            </a:r>
          </a:p>
          <a:p>
            <a:r>
              <a:rPr lang="en-GB" dirty="0"/>
              <a:t>  answer both short-</a:t>
            </a:r>
            <a:r>
              <a:rPr lang="en-GB" baseline="0" dirty="0"/>
              <a:t>tail and long-tail questions</a:t>
            </a:r>
          </a:p>
          <a:p>
            <a:endParaRPr lang="en-GB" baseline="0" dirty="0"/>
          </a:p>
          <a:p>
            <a:r>
              <a:rPr lang="en-GB" baseline="0" dirty="0"/>
              <a:t>- Short-tail questions are typically more PREDICTABLE and   </a:t>
            </a:r>
          </a:p>
          <a:p>
            <a:r>
              <a:rPr lang="en-GB" baseline="0" dirty="0"/>
              <a:t>  FREQUENT, and will be dealt with by Assistant</a:t>
            </a:r>
          </a:p>
          <a:p>
            <a:endParaRPr lang="en-GB" baseline="0" dirty="0"/>
          </a:p>
          <a:p>
            <a:r>
              <a:rPr lang="en-GB" baseline="0" dirty="0"/>
              <a:t>- Long-tail questions are typically more SPECIFC, and </a:t>
            </a:r>
          </a:p>
          <a:p>
            <a:r>
              <a:rPr lang="en-GB" baseline="0" dirty="0"/>
              <a:t>  retrieved from a KNOWLEDGE BASE, which we will do here </a:t>
            </a:r>
          </a:p>
          <a:p>
            <a:r>
              <a:rPr lang="en-GB" baseline="0" dirty="0"/>
              <a:t>  with Discovery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07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This is</a:t>
            </a:r>
            <a:r>
              <a:rPr lang="en-GB" baseline="0" dirty="0"/>
              <a:t> a common Watson Assistant architecture</a:t>
            </a:r>
          </a:p>
          <a:p>
            <a:endParaRPr lang="en-GB" baseline="0" dirty="0"/>
          </a:p>
          <a:p>
            <a:r>
              <a:rPr lang="en-GB" baseline="0" dirty="0"/>
              <a:t>- Application can use multiple UIs</a:t>
            </a:r>
          </a:p>
          <a:p>
            <a:r>
              <a:rPr lang="en-GB" baseline="0" dirty="0"/>
              <a:t>- FLOW is controlled by Watson Assistant</a:t>
            </a:r>
          </a:p>
          <a:p>
            <a:r>
              <a:rPr lang="en-GB" baseline="0" dirty="0"/>
              <a:t>- INTERFACES to back-end systems when required </a:t>
            </a:r>
          </a:p>
          <a:p>
            <a:endParaRPr lang="en-GB" baseline="0" dirty="0"/>
          </a:p>
          <a:p>
            <a:r>
              <a:rPr lang="en-GB" baseline="0" dirty="0"/>
              <a:t>- We'll utilise this architecture, using:</a:t>
            </a:r>
          </a:p>
          <a:p>
            <a:r>
              <a:rPr lang="en-GB" baseline="0" dirty="0"/>
              <a:t>  - Node-RED for our application, </a:t>
            </a:r>
          </a:p>
          <a:p>
            <a:r>
              <a:rPr lang="en-GB" baseline="0" dirty="0"/>
              <a:t>  - HTML, Slack and Telegram as our UIs, and </a:t>
            </a:r>
          </a:p>
          <a:p>
            <a:r>
              <a:rPr lang="en-GB" baseline="0" dirty="0"/>
              <a:t>  - Discovery and NLU to enhance our 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94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51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Cognitive Lab 2 will focus on the other prototypes mentioned</a:t>
            </a:r>
          </a:p>
          <a:p>
            <a:endParaRPr lang="en-GB" dirty="0"/>
          </a:p>
          <a:p>
            <a:r>
              <a:rPr lang="en-GB"/>
              <a:t>- Our </a:t>
            </a:r>
            <a:r>
              <a:rPr lang="en-GB" dirty="0"/>
              <a:t>second</a:t>
            </a:r>
            <a:r>
              <a:rPr lang="en-GB" baseline="0" dirty="0"/>
              <a:t> app will use Node-RED dashboards and maps, Watson Visual Recognition and IBM Cloud Object Storage to SIMULATE a drone inspection app</a:t>
            </a:r>
          </a:p>
          <a:p>
            <a:endParaRPr lang="en-GB" baseline="0" dirty="0"/>
          </a:p>
          <a:p>
            <a:r>
              <a:rPr lang="en-GB" baseline="0" dirty="0"/>
              <a:t>- The app will simulate a drone taking photos of buildings and infrastructure, and provide a CONFIDENCE level for potential FAULTS spotted using Watson VR</a:t>
            </a:r>
          </a:p>
          <a:p>
            <a:endParaRPr lang="en-GB" baseline="0" dirty="0"/>
          </a:p>
          <a:p>
            <a:r>
              <a:rPr lang="en-GB" baseline="0" dirty="0"/>
              <a:t>- This will give you a good grounding in Watson VR, and give you some ideas of how you could APPLY this type of prototype in your own context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93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28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2">
    <p:bg>
      <p:bgPr>
        <a:solidFill>
          <a:srgbClr val="8CC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3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4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5">
    <p:bg>
      <p:bgPr>
        <a:solidFill>
          <a:srgbClr val="F19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6">
    <p:bg>
      <p:bgPr>
        <a:solidFill>
          <a:srgbClr val="F04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6"/>
            <a:ext cx="8686800" cy="387798"/>
          </a:xfrm>
        </p:spPr>
        <p:txBody>
          <a:bodyPr/>
          <a:lstStyle>
            <a:lvl1pPr marL="0" marR="0" indent="0" algn="l" defTabSz="9143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6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1"/>
            <a:ext cx="8503920" cy="387798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1599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107996"/>
          </a:xfrm>
        </p:spPr>
        <p:txBody>
          <a:bodyPr/>
          <a:lstStyle>
            <a:lvl1pPr algn="l">
              <a:defRPr sz="4000" b="0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C56F6E69-880F-4956-8549-CB4C2ABA64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pic>
        <p:nvPicPr>
          <p:cNvPr id="68654" name="Picture 46" descr="blu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370411"/>
            <a:ext cx="4151312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8" y="1370411"/>
            <a:ext cx="4151313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87798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A39A948-DEA7-4EFA-9130-61B45069BC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826F9A1-9B46-4608-B497-7E101192DD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6289"/>
            <a:ext cx="3008313" cy="553998"/>
          </a:xfrm>
        </p:spPr>
        <p:txBody>
          <a:bodyPr anchor="b"/>
          <a:lstStyle>
            <a:lvl1pPr algn="l">
              <a:defRPr sz="20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F2D88F4-1BBD-4436-A230-2453F5FE0D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420401"/>
            <a:ext cx="5486400" cy="387798"/>
          </a:xfrm>
        </p:spPr>
        <p:txBody>
          <a:bodyPr anchor="b"/>
          <a:lstStyle>
            <a:lvl1pPr algn="l">
              <a:defRPr sz="28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fld id="{24BC8B11-60A6-4B69-B419-B94172AA64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2D62209-4EDF-4572-8BE8-285CD08041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9817" y="219075"/>
            <a:ext cx="775597" cy="38933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613" y="219075"/>
            <a:ext cx="6362700" cy="38933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01724DF2-28ED-446F-A429-CB9011BDF20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978"/>
            <a:ext cx="6858000" cy="12464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/>
          <a:lstStyle/>
          <a:p>
            <a:fld id="{B4F4939B-B8E4-4846-BA65-70B7915F55E2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111-942E-A842-BD90-24946088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91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584" y="274641"/>
            <a:ext cx="8528179" cy="249299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AF6EE8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298582" y="4758614"/>
            <a:ext cx="951722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IBM Confidential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98583" y="811217"/>
            <a:ext cx="8527921" cy="394739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2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8CC63F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green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teal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yellow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3"/>
            <a:ext cx="630936" cy="19437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1902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orang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04E3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red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AB1A86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purpl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8616" y="1370411"/>
            <a:ext cx="8455025" cy="274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219077"/>
            <a:ext cx="86868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763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8616" y="4893469"/>
            <a:ext cx="21240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9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637" name="Picture 53" descr="IBM-logo-50-black"/>
          <p:cNvPicPr>
            <a:picLocks noChangeAspect="1" noChangeArrowheads="1"/>
          </p:cNvPicPr>
          <p:nvPr userDrawn="1"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8716963" y="4552951"/>
            <a:ext cx="215900" cy="43338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3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7" r:id="rId10"/>
    <p:sldLayoutId id="2147483688" r:id="rId11"/>
    <p:sldLayoutId id="2147483686" r:id="rId12"/>
    <p:sldLayoutId id="2147483683" r:id="rId13"/>
    <p:sldLayoutId id="2147483684" r:id="rId14"/>
    <p:sldLayoutId id="2147483685" r:id="rId15"/>
    <p:sldLayoutId id="2147483693" r:id="rId16"/>
    <p:sldLayoutId id="2147483690" r:id="rId17"/>
    <p:sldLayoutId id="2147483691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94" r:id="rId27"/>
    <p:sldLayoutId id="2147483695" r:id="rId28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9pPr>
    </p:titleStyle>
    <p:bodyStyle>
      <a:lvl1pPr marL="173034" indent="-173034" algn="l" rtl="0" fontAlgn="base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509575" indent="-163509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855641" indent="-173034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203295" indent="-173034" algn="l" rtl="0" fontAlgn="base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Arial" charset="0"/>
        </a:defRPr>
      </a:lvl4pPr>
      <a:lvl5pPr marL="1539836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25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6pPr>
      <a:lvl7pPr marL="2454213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7pPr>
      <a:lvl8pPr marL="2911402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8pPr>
      <a:lvl9pPr marL="3368590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ryrwilson/Watson-Cognitive-Lab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0.pn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27.tiff"/><Relationship Id="rId4" Type="http://schemas.openxmlformats.org/officeDocument/2006/relationships/image" Target="../media/image21.png"/><Relationship Id="rId9" Type="http://schemas.openxmlformats.org/officeDocument/2006/relationships/image" Target="../media/image2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448354" y="2403879"/>
            <a:ext cx="6170688" cy="204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Cognitive Labs</a:t>
            </a:r>
            <a:b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br>
              <a:rPr lang="en-US" sz="4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24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Gary Wilson</a:t>
            </a:r>
            <a:br>
              <a:rPr lang="en-US" sz="32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1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CTO &amp; Technical Leader, UKI Commercial Business</a:t>
            </a:r>
            <a:br>
              <a:rPr lang="en-US" sz="1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endParaRPr lang="en-US" sz="1800" b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88" y="355499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001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8199"/>
            <a:ext cx="767613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Cognitive Text Analyser</a:t>
            </a:r>
            <a:endParaRPr lang="en-US" sz="3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0BB2D1-52C7-754E-AAB2-1FD061606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5" y="782602"/>
            <a:ext cx="8473742" cy="416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70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28771"/>
            <a:ext cx="767613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Twitter Auto-Language Translation</a:t>
            </a:r>
            <a:endParaRPr lang="en-US" sz="3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8C8A4-AAAB-534E-9609-9341AA892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41" y="2669519"/>
            <a:ext cx="8068962" cy="2404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9859D2-D8DF-BC45-BA5B-693DAAF9C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46" y="675580"/>
            <a:ext cx="8068962" cy="2407268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F259E25-4447-494B-A31B-1623047CB683}"/>
              </a:ext>
            </a:extLst>
          </p:cNvPr>
          <p:cNvSpPr/>
          <p:nvPr/>
        </p:nvSpPr>
        <p:spPr bwMode="auto">
          <a:xfrm>
            <a:off x="2359967" y="1408671"/>
            <a:ext cx="3966519" cy="1649463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F16B421-4E11-A542-AAE4-016E76FF704D}"/>
              </a:ext>
            </a:extLst>
          </p:cNvPr>
          <p:cNvSpPr/>
          <p:nvPr/>
        </p:nvSpPr>
        <p:spPr bwMode="auto">
          <a:xfrm>
            <a:off x="2990162" y="3402610"/>
            <a:ext cx="3966519" cy="1649463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774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Lab Format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296389" y="1114569"/>
            <a:ext cx="852633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Step-by-step instructions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GitHub </a:t>
            </a:r>
            <a:r>
              <a:rPr lang="en-US" sz="2400" dirty="0" err="1">
                <a:latin typeface="IBM Plex Sans" panose="020B0503050203000203" pitchFamily="34" charset="77"/>
              </a:rPr>
              <a:t>README.md</a:t>
            </a:r>
            <a:r>
              <a:rPr lang="en-US" sz="2400" dirty="0">
                <a:latin typeface="IBM Plex Sans" panose="020B0503050203000203" pitchFamily="34" charset="77"/>
              </a:rPr>
              <a:t> for each lab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Work at your own pace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  <a:hlinkClick r:id="rId3"/>
              </a:rPr>
              <a:t>https://github.com/garyrwilson/Watson-Cognitive-Labs</a:t>
            </a:r>
            <a:endParaRPr lang="en-US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5839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448354" y="2403879"/>
            <a:ext cx="6170688" cy="204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Cognitive Labs</a:t>
            </a:r>
            <a:b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br>
              <a:rPr lang="en-US" sz="4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24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Gary Wilson</a:t>
            </a:r>
            <a:br>
              <a:rPr lang="en-US" sz="32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1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CTO &amp; Technical Leader, UKI Commercial Business</a:t>
            </a:r>
            <a:br>
              <a:rPr lang="en-US" sz="1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endParaRPr lang="en-US" sz="1800" b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88" y="355499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B8A1B9-049E-F441-A24B-8176B00FD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9" y="1345066"/>
            <a:ext cx="1782462" cy="1058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C173CD-694A-984F-8C24-325AB1FDC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25" y="1345066"/>
            <a:ext cx="1782462" cy="105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07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260" y="1489187"/>
            <a:ext cx="2034429" cy="173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34AD1C-91A4-9C45-AE18-9E7A0F239A2C}"/>
              </a:ext>
            </a:extLst>
          </p:cNvPr>
          <p:cNvSpPr txBox="1">
            <a:spLocks/>
          </p:cNvSpPr>
          <p:nvPr/>
        </p:nvSpPr>
        <p:spPr bwMode="auto">
          <a:xfrm>
            <a:off x="338328" y="371426"/>
            <a:ext cx="8503920" cy="62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400" b="1" kern="0" dirty="0">
                <a:solidFill>
                  <a:schemeClr val="tx2"/>
                </a:solidFill>
                <a:latin typeface="IBM Plex Sans" panose="020B0503050203000203" pitchFamily="34" charset="77"/>
              </a:rPr>
              <a:t>What are we going to do?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B7214-202F-D14B-B224-E70BB1FAD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424" y="3121868"/>
            <a:ext cx="1433575" cy="1433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9C3C1A-D9BA-6745-B74E-03E7D7CC9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77" y="3121869"/>
            <a:ext cx="1433575" cy="1433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8F52F8-42E6-F84A-87DE-D890970EBC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2" y="1469781"/>
            <a:ext cx="2255293" cy="1176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7FC59E-A6C6-6E4E-90E8-5255555702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595" y="1582624"/>
            <a:ext cx="951296" cy="95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75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85270" y="260924"/>
            <a:ext cx="606608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IBM Plex Sans" panose="020B0503050203000203" pitchFamily="34" charset="77"/>
                <a:ea typeface="Arial Hebrew" charset="-79"/>
                <a:cs typeface="Arial Hebrew" charset="-79"/>
              </a:rPr>
              <a:t>Watson Services on IBM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E79931-ED0C-4244-9C45-01D6808D3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5" y="1054302"/>
            <a:ext cx="7735330" cy="388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28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8199"/>
            <a:ext cx="851397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Cognitive chatbot</a:t>
            </a:r>
            <a:endParaRPr lang="en-US" sz="3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787400"/>
            <a:ext cx="3721100" cy="372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6899" y="1282700"/>
            <a:ext cx="2220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BM Plex Sans" panose="020B0503050203000203" pitchFamily="34" charset="77"/>
              </a:rPr>
              <a:t>“I’d like advice on a new phone”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8789" y="2622650"/>
            <a:ext cx="2243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BM Plex Sans" panose="020B0503050203000203" pitchFamily="34" charset="77"/>
              </a:rPr>
              <a:t>“I’m interested in a </a:t>
            </a:r>
            <a:r>
              <a:rPr lang="en-GB">
                <a:latin typeface="IBM Plex Sans" panose="020B0503050203000203" pitchFamily="34" charset="77"/>
              </a:rPr>
              <a:t>new contract”</a:t>
            </a:r>
            <a:endParaRPr lang="en-GB" dirty="0">
              <a:latin typeface="IBM Plex Sans" panose="020B0503050203000203" pitchFamily="34" charset="7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9778" y="3962600"/>
            <a:ext cx="245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BM Plex Sans" panose="020B0503050203000203" pitchFamily="34" charset="77"/>
              </a:rPr>
              <a:t>”Here’s my review of the Galaxy S8”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42217" y="3639434"/>
            <a:ext cx="308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BM Plex Sans" panose="020B0503050203000203" pitchFamily="34" charset="77"/>
              </a:rPr>
              <a:t>“My LG D800 is grinding to a halt, what can I do?”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7317" y="1280680"/>
            <a:ext cx="3337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Sans" panose="020B0503050203000203" pitchFamily="34" charset="77"/>
              </a:rPr>
              <a:t>“How many times can I install an application I've purchased on the Market?”</a:t>
            </a:r>
          </a:p>
        </p:txBody>
      </p:sp>
    </p:spTree>
    <p:extLst>
      <p:ext uri="{BB962C8B-B14F-4D97-AF65-F5344CB8AC3E}">
        <p14:creationId xmlns:p14="http://schemas.microsoft.com/office/powerpoint/2010/main" val="1770850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" y="1"/>
            <a:ext cx="6584455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latin typeface="IBM Plex Sans" panose="020B0503050203000203" pitchFamily="34" charset="77"/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1332658" y="4542540"/>
            <a:ext cx="4418811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099" b="1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Unique Intents</a:t>
            </a: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1623183" y="4315363"/>
            <a:ext cx="629687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altLang="en-US" sz="1099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  <a:sym typeface="Helvetica Neue Light" charset="0"/>
              </a:rPr>
              <a:t>100s</a:t>
            </a: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4660927" y="4299504"/>
            <a:ext cx="947436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altLang="en-US" sz="1099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  <a:sym typeface="Helvetica Neue Light" charset="0"/>
              </a:rPr>
              <a:t>100,000+</a:t>
            </a:r>
          </a:p>
        </p:txBody>
      </p:sp>
      <p:sp>
        <p:nvSpPr>
          <p:cNvPr id="5" name="Rectangle 4"/>
          <p:cNvSpPr/>
          <p:nvPr/>
        </p:nvSpPr>
        <p:spPr>
          <a:xfrm>
            <a:off x="2920060" y="3442455"/>
            <a:ext cx="3103085" cy="773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493" tIns="34247" rIns="68493" bIns="34247" anchor="ctr"/>
          <a:lstStyle/>
          <a:p>
            <a:pPr algn="ctr" defTabSz="304503">
              <a:defRPr/>
            </a:pPr>
            <a:endParaRPr lang="en-US" sz="1099">
              <a:solidFill>
                <a:schemeClr val="tx2"/>
              </a:solidFill>
              <a:latin typeface="IBM Plex Sans" panose="020B0503050203000203" pitchFamily="34" charset="77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875477" y="4255364"/>
            <a:ext cx="5346760" cy="3330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875476" y="1461991"/>
            <a:ext cx="0" cy="281520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12"/>
          <p:cNvSpPr txBox="1">
            <a:spLocks noChangeArrowheads="1"/>
          </p:cNvSpPr>
          <p:nvPr/>
        </p:nvSpPr>
        <p:spPr bwMode="auto">
          <a:xfrm rot="16200000">
            <a:off x="73049" y="2500234"/>
            <a:ext cx="1062641" cy="37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099" b="1" dirty="0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Frequency of Questions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2799219" y="1461991"/>
            <a:ext cx="0" cy="279934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  <a:alpha val="33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8"/>
          <p:cNvSpPr txBox="1">
            <a:spLocks noChangeArrowheads="1"/>
          </p:cNvSpPr>
          <p:nvPr/>
        </p:nvSpPr>
        <p:spPr bwMode="auto">
          <a:xfrm>
            <a:off x="2842842" y="3979311"/>
            <a:ext cx="1738411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099" b="1" dirty="0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Long Tail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194603" y="1498831"/>
            <a:ext cx="1596912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How do I get a Visa? </a:t>
            </a:r>
            <a:endParaRPr lang="en-US" sz="1100" b="1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329516" y="2076373"/>
            <a:ext cx="2117128" cy="54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I need to visit Zimbabwe as a British citizen with a criminal record—can I do that?</a:t>
            </a:r>
            <a:endParaRPr lang="en-US" sz="1100" b="1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661883" y="2814617"/>
            <a:ext cx="2026595" cy="1706271"/>
            <a:chOff x="9310591" y="926840"/>
            <a:chExt cx="2702125" cy="2275028"/>
          </a:xfrm>
        </p:grpSpPr>
        <p:sp>
          <p:nvSpPr>
            <p:cNvPr id="49" name="Rectangle 48"/>
            <p:cNvSpPr/>
            <p:nvPr/>
          </p:nvSpPr>
          <p:spPr>
            <a:xfrm>
              <a:off x="9310591" y="926840"/>
              <a:ext cx="2702125" cy="227502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493" tIns="34247" rIns="68493" bIns="34247" anchor="ctr"/>
            <a:lstStyle/>
            <a:p>
              <a:pPr algn="ctr" defTabSz="304503">
                <a:defRPr/>
              </a:pPr>
              <a:endParaRPr lang="en-US" sz="1099">
                <a:solidFill>
                  <a:schemeClr val="tx2"/>
                </a:solidFill>
                <a:latin typeface="IBM Plex Sans" panose="020B0503050203000203" pitchFamily="34" charset="77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0" name="TextBox 23"/>
            <p:cNvSpPr txBox="1">
              <a:spLocks noChangeArrowheads="1"/>
            </p:cNvSpPr>
            <p:nvPr/>
          </p:nvSpPr>
          <p:spPr bwMode="auto">
            <a:xfrm>
              <a:off x="9404248" y="1027089"/>
              <a:ext cx="1526486" cy="95410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>
                <a:defRPr/>
              </a:pPr>
              <a:r>
                <a:rPr lang="en-US" sz="1500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Watson </a:t>
              </a:r>
              <a:br>
                <a:rPr lang="en-US" sz="1500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</a:br>
              <a:r>
                <a:rPr lang="en-US" sz="1500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Discovery </a:t>
              </a:r>
              <a:br>
                <a:rPr lang="en-US" sz="1500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</a:br>
              <a:endParaRPr lang="en-US" sz="1500" b="1" dirty="0">
                <a:solidFill>
                  <a:schemeClr val="tx2"/>
                </a:solidFill>
                <a:latin typeface="IBM Plex Sans" panose="020B0503050203000203" pitchFamily="34" charset="77"/>
                <a:cs typeface="Helvetica Neue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985" y="1012363"/>
              <a:ext cx="562440" cy="56244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9418442" y="1674492"/>
              <a:ext cx="2273879" cy="1231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Here Watson uses reasoning strategies that focus on identifying the most appropriate </a:t>
              </a:r>
              <a:r>
                <a:rPr lang="en-US" sz="1200" b="1" u="sng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answer</a:t>
              </a:r>
              <a:r>
                <a:rPr lang="en-US" sz="1200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.</a:t>
              </a:r>
              <a:endParaRPr lang="en-US" sz="1200" b="1" u="sng" dirty="0">
                <a:solidFill>
                  <a:schemeClr val="tx2"/>
                </a:solidFill>
                <a:latin typeface="IBM Plex Sans" panose="020B0503050203000203" pitchFamily="34" charset="7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658476" y="439768"/>
            <a:ext cx="2026595" cy="1963482"/>
            <a:chOff x="9308849" y="3528976"/>
            <a:chExt cx="2702125" cy="2617976"/>
          </a:xfrm>
        </p:grpSpPr>
        <p:sp>
          <p:nvSpPr>
            <p:cNvPr id="48" name="Rectangle 47"/>
            <p:cNvSpPr/>
            <p:nvPr/>
          </p:nvSpPr>
          <p:spPr>
            <a:xfrm>
              <a:off x="9308849" y="3528976"/>
              <a:ext cx="2702125" cy="261797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493" tIns="34247" rIns="68493" bIns="34247" anchor="ctr"/>
            <a:lstStyle/>
            <a:p>
              <a:pPr algn="ctr" defTabSz="304503">
                <a:defRPr/>
              </a:pPr>
              <a:endParaRPr lang="en-US" sz="1099">
                <a:solidFill>
                  <a:schemeClr val="tx2"/>
                </a:solidFill>
                <a:latin typeface="IBM Plex Sans" panose="020B0503050203000203" pitchFamily="34" charset="77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1" name="TextBox 24"/>
            <p:cNvSpPr txBox="1">
              <a:spLocks noChangeArrowheads="1"/>
            </p:cNvSpPr>
            <p:nvPr/>
          </p:nvSpPr>
          <p:spPr bwMode="auto">
            <a:xfrm>
              <a:off x="9422205" y="3811775"/>
              <a:ext cx="1374734" cy="67710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>
                <a:defRPr/>
              </a:pPr>
              <a:r>
                <a:rPr lang="en-US" sz="1500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Watson </a:t>
              </a:r>
            </a:p>
            <a:p>
              <a:pPr>
                <a:defRPr/>
              </a:pPr>
              <a:r>
                <a:rPr lang="en-US" sz="1500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Assistant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2450" y="3652341"/>
              <a:ext cx="604983" cy="604983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9425132" y="4496405"/>
              <a:ext cx="2172301" cy="1452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Here Watson uses reasoning strategies that focus on the language and context of the </a:t>
              </a:r>
              <a:r>
                <a:rPr lang="en-US" sz="1200" b="1" u="sng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question</a:t>
              </a:r>
              <a:r>
                <a:rPr lang="en-US" sz="1200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.</a:t>
              </a:r>
              <a:endParaRPr lang="en-US" sz="1200" b="1" u="sng" dirty="0">
                <a:solidFill>
                  <a:schemeClr val="tx2"/>
                </a:solidFill>
                <a:latin typeface="IBM Plex Sans" panose="020B0503050203000203" pitchFamily="34" charset="77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949496" y="2761936"/>
            <a:ext cx="1742141" cy="14480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493" tIns="34247" rIns="68493" bIns="34247" anchor="ctr"/>
          <a:lstStyle/>
          <a:p>
            <a:pPr algn="ctr" defTabSz="304503">
              <a:defRPr/>
            </a:pPr>
            <a:endParaRPr lang="en-US" sz="1099">
              <a:solidFill>
                <a:schemeClr val="tx2"/>
              </a:solidFill>
              <a:latin typeface="IBM Plex Sans" panose="020B0503050203000203" pitchFamily="34" charset="77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sp>
        <p:nvSpPr>
          <p:cNvPr id="51" name="TextBox 17"/>
          <p:cNvSpPr txBox="1">
            <a:spLocks noChangeArrowheads="1"/>
          </p:cNvSpPr>
          <p:nvPr/>
        </p:nvSpPr>
        <p:spPr bwMode="auto">
          <a:xfrm>
            <a:off x="1087106" y="3979311"/>
            <a:ext cx="1287711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099" b="1" dirty="0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Short Tail</a:t>
            </a:r>
          </a:p>
        </p:txBody>
      </p:sp>
      <p:sp>
        <p:nvSpPr>
          <p:cNvPr id="52" name="Freeform 51"/>
          <p:cNvSpPr/>
          <p:nvPr/>
        </p:nvSpPr>
        <p:spPr>
          <a:xfrm>
            <a:off x="1025539" y="1527026"/>
            <a:ext cx="4884932" cy="2637571"/>
          </a:xfrm>
          <a:custGeom>
            <a:avLst/>
            <a:gdLst>
              <a:gd name="connsiteX0" fmla="*/ 0 w 4470760"/>
              <a:gd name="connsiteY0" fmla="*/ 0 h 3589355"/>
              <a:gd name="connsiteX1" fmla="*/ 1658716 w 4470760"/>
              <a:gd name="connsiteY1" fmla="*/ 2798920 h 3589355"/>
              <a:gd name="connsiteX2" fmla="*/ 4470760 w 4470760"/>
              <a:gd name="connsiteY2" fmla="*/ 3589355 h 3589355"/>
              <a:gd name="connsiteX3" fmla="*/ 4470760 w 4470760"/>
              <a:gd name="connsiteY3" fmla="*/ 3589355 h 358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0760" h="3589355">
                <a:moveTo>
                  <a:pt x="0" y="0"/>
                </a:moveTo>
                <a:cubicBezTo>
                  <a:pt x="456794" y="1100347"/>
                  <a:pt x="913589" y="2200694"/>
                  <a:pt x="1658716" y="2798920"/>
                </a:cubicBezTo>
                <a:cubicBezTo>
                  <a:pt x="2403843" y="3397146"/>
                  <a:pt x="4470760" y="3589355"/>
                  <a:pt x="4470760" y="3589355"/>
                </a:cubicBezTo>
                <a:lnTo>
                  <a:pt x="4470760" y="3589355"/>
                </a:lnTo>
              </a:path>
            </a:pathLst>
          </a:custGeom>
          <a:ln w="25400" cmpd="sng">
            <a:solidFill>
              <a:srgbClr val="13B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493" tIns="34247" rIns="68493" bIns="34247" anchor="ctr"/>
          <a:lstStyle/>
          <a:p>
            <a:pPr algn="ctr" defTabSz="305030">
              <a:defRPr/>
            </a:pPr>
            <a:endParaRPr lang="en-US" sz="1099">
              <a:solidFill>
                <a:schemeClr val="tx2"/>
              </a:solidFill>
              <a:latin typeface="IBM Plex Sans" panose="020B0503050203000203" pitchFamily="34" charset="77"/>
              <a:ea typeface="Helvetica Neue"/>
              <a:cs typeface="Helvetica Neue"/>
              <a:sym typeface="Helvetica Neue Light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32234" y="339395"/>
            <a:ext cx="619456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Chatbot: Question Distribution</a:t>
            </a:r>
            <a:endParaRPr lang="en-US" sz="3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01081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374EDC-DACB-CA4A-A89F-4A9CFD211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3730"/>
            <a:ext cx="9144000" cy="384549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296389" y="178199"/>
            <a:ext cx="876111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Cognitive Chatbot </a:t>
            </a:r>
            <a:r>
              <a:rPr lang="mr-IN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–</a:t>
            </a:r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 common architecture </a:t>
            </a:r>
            <a:endParaRPr lang="en-US" sz="3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1028" name="Picture 4" descr="mage result for telegram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00" y="3417529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323" y="1680253"/>
            <a:ext cx="430077" cy="327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023" y="3001053"/>
            <a:ext cx="430077" cy="327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023" y="3445553"/>
            <a:ext cx="430077" cy="327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058" y="3862028"/>
            <a:ext cx="896229" cy="893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1602" y="2534829"/>
            <a:ext cx="660400" cy="66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2701" y="3854317"/>
            <a:ext cx="901700" cy="901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1904" y="759828"/>
            <a:ext cx="450000" cy="45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51924" y="4747780"/>
            <a:ext cx="162249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IBM Plex Sans" panose="020B0503050203000203" pitchFamily="34" charset="77"/>
              </a:rPr>
              <a:t>Watson Discovery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16304" y="4757231"/>
            <a:ext cx="119449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IBM Plex Sans" panose="020B0503050203000203" pitchFamily="34" charset="77"/>
              </a:rPr>
              <a:t>Watson NLU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4370167" y="3367314"/>
            <a:ext cx="186007" cy="48143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5920547" y="3367898"/>
            <a:ext cx="186007" cy="48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3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9FABA8A-DFC8-5D45-B889-34F69118E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" y="589081"/>
            <a:ext cx="6252519" cy="17745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B16CC6-D3A4-CF45-B8A5-75E9285C4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93" y="1843712"/>
            <a:ext cx="3779224" cy="3225648"/>
          </a:xfrm>
          <a:prstGeom prst="rect">
            <a:avLst/>
          </a:prstGeom>
        </p:spPr>
      </p:pic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6873CD04-E123-B246-B747-AF9D5E7C4B2F}"/>
              </a:ext>
            </a:extLst>
          </p:cNvPr>
          <p:cNvSpPr/>
          <p:nvPr/>
        </p:nvSpPr>
        <p:spPr bwMode="auto">
          <a:xfrm rot="2332894">
            <a:off x="1118200" y="2386399"/>
            <a:ext cx="976184" cy="370702"/>
          </a:xfrm>
          <a:prstGeom prst="striped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32" name="Striped Right Arrow 31">
            <a:extLst>
              <a:ext uri="{FF2B5EF4-FFF2-40B4-BE49-F238E27FC236}">
                <a16:creationId xmlns:a16="http://schemas.microsoft.com/office/drawing/2014/main" id="{AE0C73BE-9D77-4D47-89B5-E50D8998C280}"/>
              </a:ext>
            </a:extLst>
          </p:cNvPr>
          <p:cNvSpPr/>
          <p:nvPr/>
        </p:nvSpPr>
        <p:spPr bwMode="auto">
          <a:xfrm rot="19661544">
            <a:off x="5094807" y="2804233"/>
            <a:ext cx="976184" cy="370702"/>
          </a:xfrm>
          <a:prstGeom prst="striped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62844-D8B1-9543-B80E-4564E557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391" y="3151110"/>
            <a:ext cx="3009171" cy="2953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6D6577-6B6B-5947-B9D2-6E15B12BE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16" y="10558"/>
            <a:ext cx="2993789" cy="301186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702704" y="181461"/>
            <a:ext cx="388019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Cognitive Chatbot</a:t>
            </a:r>
            <a:endParaRPr lang="en-US" sz="3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11152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8199"/>
            <a:ext cx="767613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Visual Recognition</a:t>
            </a:r>
            <a:endParaRPr lang="en-US" sz="3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2" y="1061652"/>
            <a:ext cx="4768564" cy="21176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350" y="2235200"/>
            <a:ext cx="503165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7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8199"/>
            <a:ext cx="767613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Visual Recognition</a:t>
            </a:r>
            <a:endParaRPr lang="en-US" sz="3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09ED6E-1B7B-BE47-950E-525BCADAD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" y="875194"/>
            <a:ext cx="9032789" cy="339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51312"/>
      </p:ext>
    </p:extLst>
  </p:cSld>
  <p:clrMapOvr>
    <a:masterClrMapping/>
  </p:clrMapOvr>
</p:sld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6D6E70"/>
      </a:dk1>
      <a:lt1>
        <a:srgbClr val="FFFFFF"/>
      </a:lt1>
      <a:dk2>
        <a:srgbClr val="191919"/>
      </a:dk2>
      <a:lt2>
        <a:srgbClr val="B2B2B2"/>
      </a:lt2>
      <a:accent1>
        <a:srgbClr val="00B0DA"/>
      </a:accent1>
      <a:accent2>
        <a:srgbClr val="00B0DA"/>
      </a:accent2>
      <a:accent3>
        <a:srgbClr val="FFFFFF"/>
      </a:accent3>
      <a:accent4>
        <a:srgbClr val="5C5D5F"/>
      </a:accent4>
      <a:accent5>
        <a:srgbClr val="AAD4EA"/>
      </a:accent5>
      <a:accent6>
        <a:srgbClr val="009FC5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  <wetp:taskpane dockstate="right" visibility="0" width="700" row="0">
    <wetp:webextensionref xmlns:r="http://schemas.openxmlformats.org/officeDocument/2006/relationships" r:id="rId2"/>
  </wetp:taskpane>
  <wetp:taskpane dockstate="right" visibility="0" width="700" row="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F9D85FEC-6C3C-B949-972F-1A6465A242AD}">
  <we:reference id="wa104178141" version="3.1.0.23" store="en-US" storeType="OMEX"/>
  <we:alternateReferences>
    <we:reference id="WA104178141" version="3.1.0.23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8B80852-8EB2-BB48-BDA9-BE057711B9E7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6AE73A6-56A3-3A4F-9653-E1EB7C5DC28C}">
  <we:reference id="wa104379997" version="1.0.0.2" store="en-US" storeType="OMEX"/>
  <we:alternateReferences>
    <we:reference id="WA104379997" version="1.0.0.2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23178</TotalTime>
  <Words>738</Words>
  <Application>Microsoft Macintosh PowerPoint</Application>
  <PresentationFormat>On-screen Show (16:9)</PresentationFormat>
  <Paragraphs>115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ＭＳ Ｐゴシック</vt:lpstr>
      <vt:lpstr>ヒラギノ角ゴ Pro W3</vt:lpstr>
      <vt:lpstr>Arial</vt:lpstr>
      <vt:lpstr>Arial Hebrew</vt:lpstr>
      <vt:lpstr>Helvetica</vt:lpstr>
      <vt:lpstr>Helvetica Neue</vt:lpstr>
      <vt:lpstr>Helvetica Neue Light</vt:lpstr>
      <vt:lpstr>HelvNeue Light for IBM</vt:lpstr>
      <vt:lpstr>IBM Plex Sans</vt:lpstr>
      <vt:lpstr>Wingdings</vt:lpstr>
      <vt:lpstr>10 September 2009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Smart Planet Template</dc:title>
  <dc:creator>krisbiron</dc:creator>
  <cp:lastModifiedBy>GARY Wilson</cp:lastModifiedBy>
  <cp:revision>560</cp:revision>
  <cp:lastPrinted>2017-05-16T10:58:10Z</cp:lastPrinted>
  <dcterms:created xsi:type="dcterms:W3CDTF">2014-12-08T21:55:31Z</dcterms:created>
  <dcterms:modified xsi:type="dcterms:W3CDTF">2018-06-28T08:02:19Z</dcterms:modified>
</cp:coreProperties>
</file>